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Arial Black"/>
      <p:regular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regular.fntdata"/><Relationship Id="rId25" Type="http://schemas.openxmlformats.org/officeDocument/2006/relationships/font" Target="fonts/ArialBlack-regular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rPr>
              <a:t>Departamento Administrativo de la Función Pública</a:t>
            </a:r>
            <a:endParaRPr/>
          </a:p>
        </p:txBody>
      </p:sp>
      <p:sp>
        <p:nvSpPr>
          <p:cNvPr id="195" name="Google Shape;19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verificar el quórum. El comité está conformado por 5 integrantes, por lo cual el quórum deliberatorio requerido es de mitad más uno.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En este momento se cuenta con la presencia de , por lo tanto, </a:t>
            </a:r>
            <a:r>
              <a:rPr b="1" lang="es-MX"/>
              <a:t>se cumple con el quórum requerido y podemos dar inicio formal a la sesión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6" name="Google Shape;146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189" y="1389078"/>
            <a:ext cx="10921622" cy="5061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2162" y="1582009"/>
            <a:ext cx="8927676" cy="4478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/>
          <p:nvPr>
            <p:ph type="title"/>
          </p:nvPr>
        </p:nvSpPr>
        <p:spPr>
          <a:xfrm>
            <a:off x="414131" y="40488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59" name="Google Shape;159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2400" y="2045238"/>
            <a:ext cx="9147199" cy="3397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65" name="Google Shape;165;p25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D.1 Talento Humano – Dirección</a:t>
            </a:r>
            <a:endParaRPr b="1" sz="21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micro capacitaciones virtuales de 15-30 minutos sobre liderazgo y trabajo en equipo..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Actualiza perfiles de cargo y funciones con el equipo para alinear expectativas.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∙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D.2 Estratégico y Planeación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Usar reuniones breves (15 minutos) para evaluar avances de metas con responsables de cada proceso. (si ya se hace se podrían documentar)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Comparte los planes institucionales y metas de forma clara con todos los funcionarios por correo, cartelera o videos.</a:t>
            </a:r>
            <a:endParaRPr/>
          </a:p>
          <a:p>
            <a:pPr indent="-2286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1" lang="es-MX" sz="2100">
                <a:latin typeface="Calibri"/>
                <a:ea typeface="Calibri"/>
                <a:cs typeface="Calibri"/>
                <a:sym typeface="Calibri"/>
              </a:rPr>
              <a:t>D.3 Gestión para Resultados con Valores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Realiza charlas o videos mensuales de integridad y ética con ejemplos prácticos de la entidad.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Publica historias de buenas prácticas en redes internas para inspirar al equipo.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s-MX" sz="1900">
                <a:latin typeface="Calibri"/>
                <a:ea typeface="Calibri"/>
                <a:cs typeface="Calibri"/>
                <a:sym typeface="Calibri"/>
              </a:rPr>
              <a:t>Incentivar el uso del buzón virtual para que los colaboradores reporten prácticas que deban mejorarse (incentivar el uso de PQRS)</a:t>
            </a:r>
            <a:endParaRPr/>
          </a:p>
          <a:p>
            <a:pPr indent="-126047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indent="-7747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361122" y="1838877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D.4 Evaluación de Resultados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Diseña un tablero sencillo en Excel para registrar avances de metas por área y compartirlo.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Hacer reuniones mensuales de 30 minutos para analizar resultados parciales con responsables puede ser en el comité e ir alternando por áreas.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rabicPeriod"/>
            </a:pPr>
            <a:r>
              <a:rPr lang="es-MX" sz="1600">
                <a:latin typeface="Calibri"/>
                <a:ea typeface="Calibri"/>
                <a:cs typeface="Calibri"/>
                <a:sym typeface="Calibri"/>
              </a:rPr>
              <a:t>Define indicadores básicos por proceso y socialízalos con los equipos.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D.5 Información y Comunicación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Crea un boletín interno mensual en PDF o WhatsApp con avances, noticias y logros institucionales.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Usa carteleras físicas o virtuales actualizadas para mantener informados a los funcionarios.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Mantén actualizada la lista de correos del personal para asegurar la llegada de la información.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61122" y="11333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</a:t>
            </a:r>
            <a:endParaRPr/>
          </a:p>
        </p:txBody>
      </p:sp>
      <p:sp>
        <p:nvSpPr>
          <p:cNvPr id="177" name="Google Shape;177;p27"/>
          <p:cNvSpPr txBox="1"/>
          <p:nvPr>
            <p:ph idx="1" type="body"/>
          </p:nvPr>
        </p:nvSpPr>
        <p:spPr>
          <a:xfrm>
            <a:off x="361122" y="1587086"/>
            <a:ext cx="11035749" cy="4641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D.6 Gestión del Conocimiento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Establece un repositorio digital simple (Drive) para almacenar procedimientos y experiencias.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Organiza reuniones de 20 minutos, carteleras o videos para que cada área comparta casos de éxito o dificultades.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Diseña un formulario online para que los funcionarios registren lecciones aprendidas.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Identifica “expertos internos o externos” en temas clave y programa micro talleres para que compartan su conocimiento.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∙"/>
            </a:pPr>
            <a:r>
              <a:rPr b="1" lang="es-MX" sz="2000">
                <a:latin typeface="Calibri"/>
                <a:ea typeface="Calibri"/>
                <a:cs typeface="Calibri"/>
                <a:sym typeface="Calibri"/>
              </a:rPr>
              <a:t>D.7 Control Interno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Socializa el mapa de riesgos actualizado con todo el personal en una sesión corta.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Realiza ejercicios prácticos de identificación de riesgos en procesos sensibles (ej. compras)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Revisa y actualiza trimestralmente el plan de auditoría interna con participación de áreas clave.</a:t>
            </a:r>
            <a:endParaRPr/>
          </a:p>
          <a:p>
            <a:pPr indent="-342900" lvl="0" marL="342900" rtl="0" algn="l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latin typeface="Calibri"/>
                <a:ea typeface="Calibri"/>
                <a:cs typeface="Calibri"/>
                <a:sym typeface="Calibri"/>
              </a:rPr>
              <a:t>Envía recordatorios mensuales en carteleras, videos o correos sobre las obligaciones de control y autocontrol a responsables.</a:t>
            </a:r>
            <a:endParaRPr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14300" lvl="0" marL="22860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4564555" y="3169476"/>
            <a:ext cx="4960995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del comité de gestión documental </a:t>
            </a:r>
            <a:endParaRPr b="1"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8"/>
          <p:cNvSpPr/>
          <p:nvPr/>
        </p:nvSpPr>
        <p:spPr>
          <a:xfrm>
            <a:off x="2666450" y="303097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>
            <a:off x="2336800" y="2481006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9"/>
          <p:cNvSpPr txBox="1"/>
          <p:nvPr/>
        </p:nvSpPr>
        <p:spPr>
          <a:xfrm>
            <a:off x="4458538" y="2783613"/>
            <a:ext cx="4960995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Intervención por la profesional de área del seguridad y salud en el trabajo</a:t>
            </a:r>
            <a:endParaRPr/>
          </a:p>
        </p:txBody>
      </p:sp>
      <p:sp>
        <p:nvSpPr>
          <p:cNvPr id="191" name="Google Shape;191;p29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564555" y="3785029"/>
            <a:ext cx="496099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Proposiciones y varios </a:t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/>
          <p:nvPr/>
        </p:nvSpPr>
        <p:spPr>
          <a:xfrm>
            <a:off x="2280920" y="2559092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31"/>
          <p:cNvSpPr txBox="1"/>
          <p:nvPr/>
        </p:nvSpPr>
        <p:spPr>
          <a:xfrm>
            <a:off x="4405529" y="3477252"/>
            <a:ext cx="4960995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Lectura y aprobación del acta de la reunión </a:t>
            </a:r>
            <a:endParaRPr/>
          </a:p>
        </p:txBody>
      </p:sp>
      <p:sp>
        <p:nvSpPr>
          <p:cNvPr id="206" name="Google Shape;206;p31"/>
          <p:cNvSpPr/>
          <p:nvPr/>
        </p:nvSpPr>
        <p:spPr>
          <a:xfrm>
            <a:off x="2666450" y="3030977"/>
            <a:ext cx="1555234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53333" y="374159"/>
            <a:ext cx="508935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MX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AGENDA </a:t>
            </a:r>
            <a:endParaRPr/>
          </a:p>
        </p:txBody>
      </p:sp>
      <p:sp>
        <p:nvSpPr>
          <p:cNvPr id="94" name="Google Shape;94;p14"/>
          <p:cNvSpPr txBox="1"/>
          <p:nvPr/>
        </p:nvSpPr>
        <p:spPr>
          <a:xfrm>
            <a:off x="1139687" y="2512725"/>
            <a:ext cx="9912626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resultados del modelo integrado de planeación y gestión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del comité de gestión documental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la profesional de área del seguridad y salud en el trabajo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 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Lectura y aprobación del acta de la reunión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2"/>
          <p:cNvSpPr/>
          <p:nvPr/>
        </p:nvSpPr>
        <p:spPr>
          <a:xfrm>
            <a:off x="5137049" y="5198907"/>
            <a:ext cx="368139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7200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Gracias…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4155437" y="3140782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6259" l="25217" r="23588" t="19502"/>
          <a:stretch/>
        </p:blipFill>
        <p:spPr>
          <a:xfrm>
            <a:off x="212034" y="1263423"/>
            <a:ext cx="5981701" cy="487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 rotWithShape="1">
          <a:blip r:embed="rId4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4740017" y="1356188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/>
          <p:nvPr/>
        </p:nvSpPr>
        <p:spPr>
          <a:xfrm>
            <a:off x="2479040" y="2458720"/>
            <a:ext cx="7630160" cy="315976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4297331" y="3144312"/>
            <a:ext cx="541562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Revisión de resultados del modelo integrado de planeación y gestión </a:t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666450" y="2817617"/>
            <a:ext cx="1681871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endParaRPr sz="13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467139" y="583431"/>
            <a:ext cx="9578009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0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2" name="Google Shape;122;p18"/>
          <p:cNvPicPr preferRelativeResize="0"/>
          <p:nvPr/>
        </p:nvPicPr>
        <p:blipFill rotWithShape="1">
          <a:blip r:embed="rId3">
            <a:alphaModFix/>
          </a:blip>
          <a:srcRect b="13478" l="15363" r="17038" t="21694"/>
          <a:stretch/>
        </p:blipFill>
        <p:spPr>
          <a:xfrm>
            <a:off x="1818208" y="1552793"/>
            <a:ext cx="8241643" cy="444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3">
            <a:alphaModFix/>
          </a:blip>
          <a:srcRect b="0" l="675" r="2062" t="0"/>
          <a:stretch/>
        </p:blipFill>
        <p:spPr>
          <a:xfrm>
            <a:off x="831102" y="1389078"/>
            <a:ext cx="10385965" cy="492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575" y="1786810"/>
            <a:ext cx="11372850" cy="3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 Black"/>
              <a:buNone/>
            </a:pPr>
            <a:r>
              <a:rPr lang="es-MX" sz="44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Revisión de resultados del modelo integrado de planeación y gestión </a:t>
            </a:r>
            <a:br>
              <a:rPr lang="es-MX"/>
            </a:b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666" y="2008682"/>
            <a:ext cx="6419925" cy="3683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