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88" r:id="rId3"/>
    <p:sldId id="389" r:id="rId4"/>
    <p:sldId id="390" r:id="rId5"/>
    <p:sldId id="391" r:id="rId6"/>
    <p:sldId id="392" r:id="rId7"/>
    <p:sldId id="393" r:id="rId8"/>
    <p:sldId id="394" r:id="rId9"/>
    <p:sldId id="399" r:id="rId10"/>
    <p:sldId id="414" r:id="rId11"/>
    <p:sldId id="395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5" r:id="rId22"/>
    <p:sldId id="396" r:id="rId23"/>
    <p:sldId id="400" r:id="rId24"/>
    <p:sldId id="397" r:id="rId25"/>
    <p:sldId id="401" r:id="rId26"/>
    <p:sldId id="402" r:id="rId27"/>
    <p:sldId id="403" r:id="rId28"/>
    <p:sldId id="404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0A9"/>
    <a:srgbClr val="2564B1"/>
    <a:srgbClr val="286BBC"/>
    <a:srgbClr val="0AA6EC"/>
    <a:srgbClr val="00C7F6"/>
    <a:srgbClr val="00CAFA"/>
    <a:srgbClr val="D5ECFB"/>
    <a:srgbClr val="CEE8FA"/>
    <a:srgbClr val="D2EAFA"/>
    <a:srgbClr val="D1E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9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0A204-2785-4A24-9A17-EC350CF9326B}" type="datetimeFigureOut">
              <a:rPr lang="es-CO" smtClean="0"/>
              <a:t>10/06/2025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34EE7-D9B3-44D9-B40C-CCCE22518EE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291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Procedemos a la verificación del quórum Por favor, cada integrante confirme su nombre y cargo para registro en el acta."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4EE7-D9B3-44D9-B40C-CCCE22518EE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017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347107"/>
            <a:ext cx="9144000" cy="2162856"/>
          </a:xfrm>
          <a:solidFill>
            <a:srgbClr val="157DC6"/>
          </a:solidFill>
        </p:spPr>
        <p:txBody>
          <a:bodyPr anchor="b"/>
          <a:lstStyle>
            <a:lvl1pPr algn="ctr">
              <a:defRPr sz="54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773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8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3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030833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1C6EBA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1C6EBA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169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834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94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00B0F0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722664"/>
            <a:ext cx="6172200" cy="41383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387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157DC6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1624693"/>
            <a:ext cx="6172200" cy="42363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008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503918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715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at.gov.co/3-estructura-organica/modelo-de-operacion-por-proceso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Cronograma_MIPG_EDAT_2025.xls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 txBox="1">
            <a:spLocks/>
          </p:cNvSpPr>
          <p:nvPr/>
        </p:nvSpPr>
        <p:spPr>
          <a:xfrm>
            <a:off x="624017" y="6529431"/>
            <a:ext cx="1674341" cy="2008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CO" sz="800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663772F-AC7A-4799-9888-2C09C9282B15}"/>
              </a:ext>
            </a:extLst>
          </p:cNvPr>
          <p:cNvSpPr/>
          <p:nvPr/>
        </p:nvSpPr>
        <p:spPr>
          <a:xfrm>
            <a:off x="10375271" y="645953"/>
            <a:ext cx="1327371" cy="1417740"/>
          </a:xfrm>
          <a:prstGeom prst="rect">
            <a:avLst/>
          </a:prstGeom>
          <a:solidFill>
            <a:srgbClr val="0AA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6347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¡Bienvenido, nuevo miembro!">
            <a:hlinkClick r:id="" action="ppaction://media"/>
            <a:extLst>
              <a:ext uri="{FF2B5EF4-FFF2-40B4-BE49-F238E27FC236}">
                <a16:creationId xmlns:a16="http://schemas.microsoft.com/office/drawing/2014/main" id="{D51F187C-DDC5-CB28-32DC-E3740079A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598" y="1444021"/>
            <a:ext cx="8500266" cy="47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41A1774-1F9B-5567-8234-C40D3AA7C1D3}"/>
              </a:ext>
            </a:extLst>
          </p:cNvPr>
          <p:cNvSpPr txBox="1"/>
          <p:nvPr/>
        </p:nvSpPr>
        <p:spPr>
          <a:xfrm>
            <a:off x="4028661" y="2880166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4.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5378395" y="3159913"/>
            <a:ext cx="5370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Aprobación del plan anual de seguridad y salud en el trabajo </a:t>
            </a:r>
          </a:p>
        </p:txBody>
      </p:sp>
    </p:spTree>
    <p:extLst>
      <p:ext uri="{BB962C8B-B14F-4D97-AF65-F5344CB8AC3E}">
        <p14:creationId xmlns:p14="http://schemas.microsoft.com/office/powerpoint/2010/main" val="1771399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4000" dirty="0"/>
              <a:t>CICLO PHVA </a:t>
            </a:r>
            <a:endParaRPr lang="es-CO" sz="4000" dirty="0"/>
          </a:p>
        </p:txBody>
      </p:sp>
      <p:pic>
        <p:nvPicPr>
          <p:cNvPr id="14" name="Picture 2" descr="Procedimiento lógico y por etapas para la mejora continua: PHVA">
            <a:extLst>
              <a:ext uri="{FF2B5EF4-FFF2-40B4-BE49-F238E27FC236}">
                <a16:creationId xmlns:a16="http://schemas.microsoft.com/office/drawing/2014/main" id="{616825D5-81B2-ED92-11E3-B74E644631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9" y="2033282"/>
            <a:ext cx="5125705" cy="3959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0F1DBBC-C471-A9DC-8216-71E32E4B6D7E}"/>
              </a:ext>
            </a:extLst>
          </p:cNvPr>
          <p:cNvSpPr txBox="1"/>
          <p:nvPr/>
        </p:nvSpPr>
        <p:spPr>
          <a:xfrm>
            <a:off x="5703073" y="2897945"/>
            <a:ext cx="5650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Las actividades aquí presentadas dentro del plan anual se realizaran bajo el ciclo PHVA  con el fin de hacer la implementación y las mejoras al SGSST.  </a:t>
            </a:r>
          </a:p>
        </p:txBody>
      </p:sp>
    </p:spTree>
    <p:extLst>
      <p:ext uri="{BB962C8B-B14F-4D97-AF65-F5344CB8AC3E}">
        <p14:creationId xmlns:p14="http://schemas.microsoft.com/office/powerpoint/2010/main" val="122168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MX" sz="4000" dirty="0"/>
              <a:t>Estructura del plan anual en seguridad y salud en el trabajo </a:t>
            </a:r>
            <a:endParaRPr lang="es-CO" sz="4000" dirty="0"/>
          </a:p>
        </p:txBody>
      </p:sp>
      <p:graphicFrame>
        <p:nvGraphicFramePr>
          <p:cNvPr id="10" name="Tabla 5">
            <a:extLst>
              <a:ext uri="{FF2B5EF4-FFF2-40B4-BE49-F238E27FC236}">
                <a16:creationId xmlns:a16="http://schemas.microsoft.com/office/drawing/2014/main" id="{B73B4DB1-34C2-D3DC-12B0-474C9B1F6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138792"/>
              </p:ext>
            </p:extLst>
          </p:nvPr>
        </p:nvGraphicFramePr>
        <p:xfrm>
          <a:off x="875522" y="3429000"/>
          <a:ext cx="10214316" cy="966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3">
                  <a:extLst>
                    <a:ext uri="{9D8B030D-6E8A-4147-A177-3AD203B41FA5}">
                      <a16:colId xmlns:a16="http://schemas.microsoft.com/office/drawing/2014/main" val="3943811021"/>
                    </a:ext>
                  </a:extLst>
                </a:gridCol>
                <a:gridCol w="2173846">
                  <a:extLst>
                    <a:ext uri="{9D8B030D-6E8A-4147-A177-3AD203B41FA5}">
                      <a16:colId xmlns:a16="http://schemas.microsoft.com/office/drawing/2014/main" val="3729082683"/>
                    </a:ext>
                  </a:extLst>
                </a:gridCol>
                <a:gridCol w="2224046">
                  <a:extLst>
                    <a:ext uri="{9D8B030D-6E8A-4147-A177-3AD203B41FA5}">
                      <a16:colId xmlns:a16="http://schemas.microsoft.com/office/drawing/2014/main" val="2309624190"/>
                    </a:ext>
                  </a:extLst>
                </a:gridCol>
                <a:gridCol w="2055132">
                  <a:extLst>
                    <a:ext uri="{9D8B030D-6E8A-4147-A177-3AD203B41FA5}">
                      <a16:colId xmlns:a16="http://schemas.microsoft.com/office/drawing/2014/main" val="1952843713"/>
                    </a:ext>
                  </a:extLst>
                </a:gridCol>
                <a:gridCol w="2024459">
                  <a:extLst>
                    <a:ext uri="{9D8B030D-6E8A-4147-A177-3AD203B41FA5}">
                      <a16:colId xmlns:a16="http://schemas.microsoft.com/office/drawing/2014/main" val="1351453042"/>
                    </a:ext>
                  </a:extLst>
                </a:gridCol>
              </a:tblGrid>
              <a:tr h="966158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CICLOS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CRONOGRAMA PARA LA VIGENCIA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922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57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PLANEAR </a:t>
            </a:r>
            <a:endParaRPr lang="es-CO" sz="4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B92B4D-12AE-2515-C9E0-BEBADB24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64" y="1836708"/>
            <a:ext cx="11330272" cy="37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PLANEAR </a:t>
            </a:r>
            <a:endParaRPr lang="es-CO" sz="4000" dirty="0"/>
          </a:p>
        </p:txBody>
      </p:sp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5F72006B-E0CE-31DE-E4AD-CCCB5D9D0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4"/>
          <a:stretch/>
        </p:blipFill>
        <p:spPr>
          <a:xfrm>
            <a:off x="838200" y="1027906"/>
            <a:ext cx="10396330" cy="3420927"/>
          </a:xfrm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3D5955E9-C987-719A-1219-3EEC5894C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48833"/>
            <a:ext cx="10515600" cy="178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4800" dirty="0"/>
              <a:t>HACER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4000" dirty="0"/>
          </a:p>
        </p:txBody>
      </p:sp>
      <p:pic>
        <p:nvPicPr>
          <p:cNvPr id="11" name="Marcador de contenido 8">
            <a:extLst>
              <a:ext uri="{FF2B5EF4-FFF2-40B4-BE49-F238E27FC236}">
                <a16:creationId xmlns:a16="http://schemas.microsoft.com/office/drawing/2014/main" id="{2695BED6-38CC-D16F-F8B5-441495FB4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271231"/>
            <a:ext cx="10515600" cy="3460125"/>
          </a:xfrm>
        </p:spPr>
      </p:pic>
    </p:spTree>
    <p:extLst>
      <p:ext uri="{BB962C8B-B14F-4D97-AF65-F5344CB8AC3E}">
        <p14:creationId xmlns:p14="http://schemas.microsoft.com/office/powerpoint/2010/main" val="376808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4800" dirty="0"/>
              <a:t>HACER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4000" dirty="0"/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D7EC369D-3ABF-86E3-AEF0-4F3B76D5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" b="5244"/>
          <a:stretch/>
        </p:blipFill>
        <p:spPr>
          <a:xfrm>
            <a:off x="365760" y="1890493"/>
            <a:ext cx="11539466" cy="3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57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4800" dirty="0"/>
              <a:t>HACER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4000" dirty="0"/>
          </a:p>
        </p:txBody>
      </p:sp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CE1F9EB0-874C-C8AF-8EDB-119431053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784" y="1565826"/>
            <a:ext cx="11416432" cy="4366642"/>
          </a:xfrm>
        </p:spPr>
      </p:pic>
    </p:spTree>
    <p:extLst>
      <p:ext uri="{BB962C8B-B14F-4D97-AF65-F5344CB8AC3E}">
        <p14:creationId xmlns:p14="http://schemas.microsoft.com/office/powerpoint/2010/main" val="404243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4800" dirty="0"/>
              <a:t>HACER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4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DC73EB9-1CBF-9B31-C1C7-D0FE6D93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6" y="2010501"/>
            <a:ext cx="11173992" cy="36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838D16-8D01-0D09-AAB8-7D737EE54ABC}"/>
              </a:ext>
            </a:extLst>
          </p:cNvPr>
          <p:cNvSpPr txBox="1"/>
          <p:nvPr/>
        </p:nvSpPr>
        <p:spPr>
          <a:xfrm>
            <a:off x="668075" y="1963947"/>
            <a:ext cx="99126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2400" dirty="0"/>
              <a:t>Verificación de quorum y lectura y aprobación del orden del día</a:t>
            </a:r>
          </a:p>
          <a:p>
            <a:pPr marL="342900" indent="-342900">
              <a:buAutoNum type="arabicPeriod"/>
            </a:pPr>
            <a:r>
              <a:rPr lang="es-MX" sz="2400" dirty="0"/>
              <a:t>Actualización mapas de riesgo y normogramas 2025</a:t>
            </a:r>
          </a:p>
          <a:p>
            <a:pPr marL="342900" indent="-342900">
              <a:buAutoNum type="arabicPeriod"/>
            </a:pPr>
            <a:r>
              <a:rPr lang="es-MX" sz="2400" dirty="0"/>
              <a:t>Cronograma de actividades equipo MIPG</a:t>
            </a:r>
          </a:p>
          <a:p>
            <a:pPr marL="342900" indent="-342900">
              <a:buAutoNum type="arabicPeriod"/>
            </a:pPr>
            <a:r>
              <a:rPr lang="es-MX" sz="2400" dirty="0"/>
              <a:t>Socialización del plan anual de seguridad y salud en el trabajo </a:t>
            </a:r>
          </a:p>
          <a:p>
            <a:pPr marL="342900" indent="-342900">
              <a:buAutoNum type="arabicPeriod"/>
            </a:pPr>
            <a:r>
              <a:rPr lang="es-MX" sz="2400" dirty="0"/>
              <a:t>Revisión de formatos institucionales por proceso </a:t>
            </a:r>
          </a:p>
          <a:p>
            <a:pPr marL="342900" indent="-342900">
              <a:buAutoNum type="arabicPeriod"/>
            </a:pPr>
            <a:r>
              <a:rPr lang="es-MX" sz="2400" dirty="0"/>
              <a:t>Proposiciones y varios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Intervención por el profesional en gestión documental.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Presentación fecha tentativa de la Inducción y Reinducción </a:t>
            </a:r>
          </a:p>
          <a:p>
            <a:r>
              <a:rPr lang="es-MX" sz="2400" dirty="0"/>
              <a:t>7. Lectura y aprobación del acta de la reunión  </a:t>
            </a:r>
          </a:p>
          <a:p>
            <a:pPr marL="342900" indent="-342900">
              <a:buAutoNum type="arabicPeriod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183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6000" b="1" dirty="0"/>
              <a:t>VERIFICAR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4000" dirty="0"/>
          </a:p>
        </p:txBody>
      </p:sp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211913FE-7938-E5E0-5D8D-57663CFD7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852" y="2277949"/>
            <a:ext cx="11912295" cy="3067774"/>
          </a:xfrm>
        </p:spPr>
      </p:pic>
    </p:spTree>
    <p:extLst>
      <p:ext uri="{BB962C8B-B14F-4D97-AF65-F5344CB8AC3E}">
        <p14:creationId xmlns:p14="http://schemas.microsoft.com/office/powerpoint/2010/main" val="86974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23A2474F-AFC0-9D31-C895-92DA450550FB}"/>
              </a:ext>
            </a:extLst>
          </p:cNvPr>
          <p:cNvSpPr txBox="1">
            <a:spLocks/>
          </p:cNvSpPr>
          <p:nvPr/>
        </p:nvSpPr>
        <p:spPr>
          <a:xfrm>
            <a:off x="875522" y="223940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6000" b="1" dirty="0"/>
              <a:t>VERIFICAR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4000" dirty="0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4C20313E-F038-87A3-6522-89FB7AC49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6" y="1914923"/>
            <a:ext cx="11642035" cy="36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1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41A1774-1F9B-5567-8234-C40D3AA7C1D3}"/>
              </a:ext>
            </a:extLst>
          </p:cNvPr>
          <p:cNvSpPr txBox="1"/>
          <p:nvPr/>
        </p:nvSpPr>
        <p:spPr>
          <a:xfrm>
            <a:off x="4028661" y="2880166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5.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5378395" y="3159913"/>
            <a:ext cx="5370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Revisión de formatos institucionales por proceso </a:t>
            </a:r>
          </a:p>
        </p:txBody>
      </p:sp>
    </p:spTree>
    <p:extLst>
      <p:ext uri="{BB962C8B-B14F-4D97-AF65-F5344CB8AC3E}">
        <p14:creationId xmlns:p14="http://schemas.microsoft.com/office/powerpoint/2010/main" val="1113919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6A063E5-C848-1A8C-B58D-31F8040F77DE}"/>
              </a:ext>
            </a:extLst>
          </p:cNvPr>
          <p:cNvGrpSpPr/>
          <p:nvPr/>
        </p:nvGrpSpPr>
        <p:grpSpPr>
          <a:xfrm>
            <a:off x="3779186" y="2571991"/>
            <a:ext cx="4633627" cy="2583104"/>
            <a:chOff x="1748064" y="2975"/>
            <a:chExt cx="3342605" cy="2005563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0FDF52F-7B6F-61AA-5E8F-0D9A8207A887}"/>
                </a:ext>
              </a:extLst>
            </p:cNvPr>
            <p:cNvSpPr/>
            <p:nvPr/>
          </p:nvSpPr>
          <p:spPr>
            <a:xfrm>
              <a:off x="1748064" y="2975"/>
              <a:ext cx="3342605" cy="20055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853D53F-4E8D-C5F8-4FA4-4B70371289EC}"/>
                </a:ext>
              </a:extLst>
            </p:cNvPr>
            <p:cNvSpPr txBox="1"/>
            <p:nvPr/>
          </p:nvSpPr>
          <p:spPr>
            <a:xfrm>
              <a:off x="1748064" y="2975"/>
              <a:ext cx="3342605" cy="2005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CO" sz="1800" kern="1200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D7654BF-59B3-B281-C264-54908FF5047E}"/>
              </a:ext>
            </a:extLst>
          </p:cNvPr>
          <p:cNvSpPr txBox="1"/>
          <p:nvPr/>
        </p:nvSpPr>
        <p:spPr>
          <a:xfrm>
            <a:off x="4505739" y="3246783"/>
            <a:ext cx="3458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hlinkClick r:id="rId3"/>
              </a:rPr>
              <a:t>https://www.edat.gov.co/3-estructura-organica/modelo-de-operacion-por-procesos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9295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41A1774-1F9B-5567-8234-C40D3AA7C1D3}"/>
              </a:ext>
            </a:extLst>
          </p:cNvPr>
          <p:cNvSpPr txBox="1"/>
          <p:nvPr/>
        </p:nvSpPr>
        <p:spPr>
          <a:xfrm>
            <a:off x="4028661" y="2880166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6.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5351890" y="3566161"/>
            <a:ext cx="53701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Proposiciones y varios </a:t>
            </a:r>
          </a:p>
        </p:txBody>
      </p:sp>
    </p:spTree>
    <p:extLst>
      <p:ext uri="{BB962C8B-B14F-4D97-AF65-F5344CB8AC3E}">
        <p14:creationId xmlns:p14="http://schemas.microsoft.com/office/powerpoint/2010/main" val="4003303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4379346" y="3319940"/>
            <a:ext cx="6203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Intervención por el profesional en gestión documental.</a:t>
            </a:r>
          </a:p>
        </p:txBody>
      </p:sp>
    </p:spTree>
    <p:extLst>
      <p:ext uri="{BB962C8B-B14F-4D97-AF65-F5344CB8AC3E}">
        <p14:creationId xmlns:p14="http://schemas.microsoft.com/office/powerpoint/2010/main" val="1466596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4379346" y="3319940"/>
            <a:ext cx="6203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Presentación fecha tentativa de la Inducción y Reinducción </a:t>
            </a:r>
          </a:p>
        </p:txBody>
      </p:sp>
    </p:spTree>
    <p:extLst>
      <p:ext uri="{BB962C8B-B14F-4D97-AF65-F5344CB8AC3E}">
        <p14:creationId xmlns:p14="http://schemas.microsoft.com/office/powerpoint/2010/main" val="1272849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41A1774-1F9B-5567-8234-C40D3AA7C1D3}"/>
              </a:ext>
            </a:extLst>
          </p:cNvPr>
          <p:cNvSpPr txBox="1"/>
          <p:nvPr/>
        </p:nvSpPr>
        <p:spPr>
          <a:xfrm>
            <a:off x="4028661" y="2880166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7.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5338638" y="3159913"/>
            <a:ext cx="5370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Lectura y aprobación del acta de la reunión </a:t>
            </a:r>
          </a:p>
        </p:txBody>
      </p:sp>
    </p:spTree>
    <p:extLst>
      <p:ext uri="{BB962C8B-B14F-4D97-AF65-F5344CB8AC3E}">
        <p14:creationId xmlns:p14="http://schemas.microsoft.com/office/powerpoint/2010/main" val="545253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Como servidores públicos en la EDAT, trabajamos con integridad, compromiso y vocación de servicio, porque sabemos que cada acción transparente y responsable construye confianza y bienestar para nu">
            <a:hlinkClick r:id="" action="ppaction://media"/>
            <a:extLst>
              <a:ext uri="{FF2B5EF4-FFF2-40B4-BE49-F238E27FC236}">
                <a16:creationId xmlns:a16="http://schemas.microsoft.com/office/drawing/2014/main" id="{8244F3DF-D865-C4D8-232E-ACA0F6A42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3028" y="1507593"/>
            <a:ext cx="8411793" cy="473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41A1774-1F9B-5567-8234-C40D3AA7C1D3}"/>
              </a:ext>
            </a:extLst>
          </p:cNvPr>
          <p:cNvSpPr txBox="1"/>
          <p:nvPr/>
        </p:nvSpPr>
        <p:spPr>
          <a:xfrm>
            <a:off x="4028661" y="2880166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1.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5378395" y="3159913"/>
            <a:ext cx="5370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Verificación</a:t>
            </a:r>
            <a:r>
              <a:rPr lang="es-MX" sz="3200" b="1" spc="-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lang="es-MX" sz="3200" b="1" spc="-25" dirty="0">
                <a:solidFill>
                  <a:srgbClr val="001F5F"/>
                </a:solidFill>
                <a:latin typeface="Trebuchet MS"/>
                <a:cs typeface="Trebuchet MS"/>
              </a:rPr>
              <a:t>del </a:t>
            </a:r>
            <a:r>
              <a:rPr lang="es-MX" sz="3200" b="1" spc="105" dirty="0">
                <a:solidFill>
                  <a:srgbClr val="001F5F"/>
                </a:solidFill>
                <a:latin typeface="Trebuchet MS"/>
                <a:cs typeface="Trebuchet MS"/>
              </a:rPr>
              <a:t>Quorum</a:t>
            </a:r>
            <a:r>
              <a:rPr lang="es-MX" sz="3200" b="1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lang="es-MX" sz="3200" b="1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lang="es-MX" sz="3200" b="1" spc="45" dirty="0">
                <a:solidFill>
                  <a:srgbClr val="001F5F"/>
                </a:solidFill>
                <a:latin typeface="Trebuchet MS"/>
                <a:cs typeface="Trebuchet MS"/>
              </a:rPr>
              <a:t>aprobación </a:t>
            </a: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del</a:t>
            </a:r>
            <a:r>
              <a:rPr lang="es-MX" sz="3200" b="1" spc="-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orden</a:t>
            </a:r>
            <a:r>
              <a:rPr lang="es-MX" sz="3200" b="1" spc="-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del</a:t>
            </a:r>
            <a:r>
              <a:rPr lang="es-MX" sz="3200" b="1" spc="-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lang="es-MX" sz="3200" b="1" spc="50" dirty="0">
                <a:solidFill>
                  <a:srgbClr val="001F5F"/>
                </a:solidFill>
                <a:latin typeface="Trebuchet MS"/>
                <a:cs typeface="Trebuchet MS"/>
              </a:rPr>
              <a:t>día</a:t>
            </a:r>
            <a:endParaRPr lang="es-MX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5167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100AAA4-BC4C-5485-7E34-BE3C05999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7" t="19502" r="23588" b="6259"/>
          <a:stretch/>
        </p:blipFill>
        <p:spPr>
          <a:xfrm>
            <a:off x="212034" y="1110410"/>
            <a:ext cx="5981701" cy="48768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CC8448F-CA18-6556-72EC-C429E4A68BE0}"/>
              </a:ext>
            </a:extLst>
          </p:cNvPr>
          <p:cNvSpPr/>
          <p:nvPr/>
        </p:nvSpPr>
        <p:spPr>
          <a:xfrm>
            <a:off x="4651513" y="1201689"/>
            <a:ext cx="993913" cy="941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7490FF-DBEE-9B2B-CEE4-1B203E107B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14" t="18838" r="23152" b="10016"/>
          <a:stretch/>
        </p:blipFill>
        <p:spPr>
          <a:xfrm>
            <a:off x="6268038" y="1263423"/>
            <a:ext cx="5711928" cy="45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32E0549-7359-96B3-1FA0-B0B75C419AC5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C19C8DA9-51DF-FF72-4351-0F29FF4AB2F7}"/>
              </a:ext>
            </a:extLst>
          </p:cNvPr>
          <p:cNvSpPr txBox="1"/>
          <p:nvPr/>
        </p:nvSpPr>
        <p:spPr>
          <a:xfrm>
            <a:off x="4028661" y="3040192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2.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122578-BE3B-7FDA-FCD2-3D8228E52FDB}"/>
              </a:ext>
            </a:extLst>
          </p:cNvPr>
          <p:cNvSpPr txBox="1"/>
          <p:nvPr/>
        </p:nvSpPr>
        <p:spPr>
          <a:xfrm>
            <a:off x="5365143" y="3429000"/>
            <a:ext cx="5370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es-MX" sz="3200" b="1" dirty="0">
                <a:solidFill>
                  <a:srgbClr val="001F5F"/>
                </a:solidFill>
                <a:latin typeface="Trebuchet MS"/>
                <a:cs typeface="Trebuchet MS"/>
              </a:rPr>
              <a:t>Actualización mapas de riesgo y normogramas 2025</a:t>
            </a:r>
          </a:p>
        </p:txBody>
      </p:sp>
    </p:spTree>
    <p:extLst>
      <p:ext uri="{BB962C8B-B14F-4D97-AF65-F5344CB8AC3E}">
        <p14:creationId xmlns:p14="http://schemas.microsoft.com/office/powerpoint/2010/main" val="127145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E1378C4-5636-3CD3-AD1A-468AD401B99F}"/>
              </a:ext>
            </a:extLst>
          </p:cNvPr>
          <p:cNvSpPr txBox="1">
            <a:spLocks/>
          </p:cNvSpPr>
          <p:nvPr/>
        </p:nvSpPr>
        <p:spPr>
          <a:xfrm>
            <a:off x="838200" y="490665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MX" dirty="0"/>
              <a:t>ACTUALIZACIÓN NORMOGRAMAS 2025</a:t>
            </a:r>
          </a:p>
          <a:p>
            <a:endParaRPr lang="es-CO" dirty="0"/>
          </a:p>
        </p:txBody>
      </p:sp>
      <p:pic>
        <p:nvPicPr>
          <p:cNvPr id="10" name="Marcador de contenido 11">
            <a:extLst>
              <a:ext uri="{FF2B5EF4-FFF2-40B4-BE49-F238E27FC236}">
                <a16:creationId xmlns:a16="http://schemas.microsoft.com/office/drawing/2014/main" id="{14C95192-C7A2-3B14-5047-715EB0861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9861" y="2595282"/>
            <a:ext cx="3414009" cy="3643944"/>
          </a:xfrm>
          <a:prstGeom prst="rect">
            <a:avLst/>
          </a:prstGeom>
        </p:spPr>
      </p:pic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B193211E-AD28-2F32-7C32-2670363963FD}"/>
              </a:ext>
            </a:extLst>
          </p:cNvPr>
          <p:cNvSpPr/>
          <p:nvPr/>
        </p:nvSpPr>
        <p:spPr>
          <a:xfrm>
            <a:off x="191302" y="1626972"/>
            <a:ext cx="2898810" cy="29450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El normograma en la EDAT es una herramienta clave para garantizar una gestión eficiente, transparente y conforme a la normativa en la prestación de servicios públicos</a:t>
            </a:r>
            <a:r>
              <a:rPr lang="es-MX" sz="800" dirty="0"/>
              <a:t>.</a:t>
            </a:r>
            <a:endParaRPr lang="es-CO" dirty="0"/>
          </a:p>
        </p:txBody>
      </p:sp>
      <p:sp>
        <p:nvSpPr>
          <p:cNvPr id="12" name="Bocadillo: ovalado 11">
            <a:extLst>
              <a:ext uri="{FF2B5EF4-FFF2-40B4-BE49-F238E27FC236}">
                <a16:creationId xmlns:a16="http://schemas.microsoft.com/office/drawing/2014/main" id="{1C85490C-74A7-3695-F38C-CC85F82C1866}"/>
              </a:ext>
            </a:extLst>
          </p:cNvPr>
          <p:cNvSpPr/>
          <p:nvPr/>
        </p:nvSpPr>
        <p:spPr>
          <a:xfrm>
            <a:off x="5429077" y="1626972"/>
            <a:ext cx="6433449" cy="13830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El Normograma en </a:t>
            </a:r>
            <a:r>
              <a:rPr lang="es-MX" b="1" dirty="0"/>
              <a:t>La Empresa Departamental de Acueducto, Alcantarillado y Aseo del Tolima (EDAT)</a:t>
            </a:r>
            <a:r>
              <a:rPr lang="es-MX" dirty="0"/>
              <a:t>,  cumple funciones esenciales tales como :</a:t>
            </a:r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65DDDEE-F9A0-79E8-A41B-4A7C3C2DEEB1}"/>
              </a:ext>
            </a:extLst>
          </p:cNvPr>
          <p:cNvSpPr/>
          <p:nvPr/>
        </p:nvSpPr>
        <p:spPr>
          <a:xfrm>
            <a:off x="5643870" y="3422025"/>
            <a:ext cx="5152934" cy="25104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MX" dirty="0">
                <a:solidFill>
                  <a:schemeClr val="tx1"/>
                </a:solidFill>
              </a:rPr>
              <a:t>ORGANIZACIÓN NORMATIVA</a:t>
            </a:r>
          </a:p>
          <a:p>
            <a:pPr marL="342900" indent="-342900">
              <a:buFont typeface="+mj-lt"/>
              <a:buAutoNum type="arabicPeriod"/>
            </a:pPr>
            <a:endParaRPr lang="es-MX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dirty="0">
                <a:solidFill>
                  <a:schemeClr val="tx1"/>
                </a:solidFill>
              </a:rPr>
              <a:t>CLARIFICACION DE COMPETENCIA</a:t>
            </a:r>
          </a:p>
          <a:p>
            <a:pPr marL="342900" indent="-342900">
              <a:buFont typeface="+mj-lt"/>
              <a:buAutoNum type="arabicPeriod"/>
            </a:pPr>
            <a:endParaRPr lang="es-MX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dirty="0">
                <a:solidFill>
                  <a:schemeClr val="tx1"/>
                </a:solidFill>
              </a:rPr>
              <a:t>CUMPLIMIENTO NORMATIVO</a:t>
            </a:r>
          </a:p>
          <a:p>
            <a:pPr marL="342900" indent="-342900">
              <a:buFont typeface="+mj-lt"/>
              <a:buAutoNum type="arabicPeriod"/>
            </a:pPr>
            <a:endParaRPr lang="es-MX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dirty="0">
                <a:solidFill>
                  <a:schemeClr val="tx1"/>
                </a:solidFill>
              </a:rPr>
              <a:t>TRANSPARENCIA Y CONTROL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0424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E1378C4-5636-3CD3-AD1A-468AD401B99F}"/>
              </a:ext>
            </a:extLst>
          </p:cNvPr>
          <p:cNvSpPr txBox="1">
            <a:spLocks/>
          </p:cNvSpPr>
          <p:nvPr/>
        </p:nvSpPr>
        <p:spPr>
          <a:xfrm>
            <a:off x="811695" y="377601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MX" sz="3600" dirty="0"/>
              <a:t>ACTUALIZACIÓN MAPAS DE RIESGO 2025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88C889-A7EF-5188-8B9C-26901F9F3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963"/>
            <a:ext cx="7170608" cy="386318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FC4940-67EB-8220-F93D-1CAF50891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661" y="1575721"/>
            <a:ext cx="5003403" cy="45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5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F2D29E-FFD5-A2D5-E53E-C75DE4325284}"/>
              </a:ext>
            </a:extLst>
          </p:cNvPr>
          <p:cNvSpPr/>
          <p:nvPr/>
        </p:nvSpPr>
        <p:spPr>
          <a:xfrm>
            <a:off x="4028661" y="2747644"/>
            <a:ext cx="6904383" cy="271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41A1774-1F9B-5567-8234-C40D3AA7C1D3}"/>
              </a:ext>
            </a:extLst>
          </p:cNvPr>
          <p:cNvSpPr txBox="1"/>
          <p:nvPr/>
        </p:nvSpPr>
        <p:spPr>
          <a:xfrm>
            <a:off x="4028661" y="2880166"/>
            <a:ext cx="150876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3800" b="1" spc="-819" dirty="0">
                <a:solidFill>
                  <a:srgbClr val="001F5F"/>
                </a:solidFill>
                <a:latin typeface="Trebuchet MS"/>
                <a:cs typeface="Trebuchet MS"/>
              </a:rPr>
              <a:t>3.</a:t>
            </a:r>
            <a:endParaRPr lang="es-CO" sz="13800" dirty="0">
              <a:latin typeface="Trebuchet MS"/>
              <a:cs typeface="Trebuchet M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E0D425-84AA-2E3F-9500-7A23013227D1}"/>
              </a:ext>
            </a:extLst>
          </p:cNvPr>
          <p:cNvSpPr txBox="1"/>
          <p:nvPr/>
        </p:nvSpPr>
        <p:spPr>
          <a:xfrm>
            <a:off x="5351890" y="3429000"/>
            <a:ext cx="53701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619885" algn="r">
              <a:lnSpc>
                <a:spcPct val="100000"/>
              </a:lnSpc>
              <a:spcBef>
                <a:spcPts val="105"/>
              </a:spcBef>
            </a:pPr>
            <a:r>
              <a:rPr lang="pt-BR" sz="3200" b="1" dirty="0">
                <a:solidFill>
                  <a:srgbClr val="001F5F"/>
                </a:solidFill>
                <a:latin typeface="Trebuchet MS"/>
                <a:cs typeface="Trebuchet MS"/>
              </a:rPr>
              <a:t>Cronograma de </a:t>
            </a:r>
            <a:r>
              <a:rPr lang="pt-BR" sz="3200" b="1" dirty="0" err="1">
                <a:solidFill>
                  <a:srgbClr val="001F5F"/>
                </a:solidFill>
                <a:latin typeface="Trebuchet MS"/>
                <a:cs typeface="Trebuchet MS"/>
              </a:rPr>
              <a:t>actividades</a:t>
            </a:r>
            <a:r>
              <a:rPr lang="pt-BR" sz="3200" b="1" dirty="0">
                <a:solidFill>
                  <a:srgbClr val="001F5F"/>
                </a:solidFill>
                <a:latin typeface="Trebuchet MS"/>
                <a:cs typeface="Trebuchet MS"/>
              </a:rPr>
              <a:t> equipo MIPG</a:t>
            </a:r>
          </a:p>
        </p:txBody>
      </p:sp>
    </p:spTree>
    <p:extLst>
      <p:ext uri="{BB962C8B-B14F-4D97-AF65-F5344CB8AC3E}">
        <p14:creationId xmlns:p14="http://schemas.microsoft.com/office/powerpoint/2010/main" val="163013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268A-4CD6-4280-D6BF-AAB17F34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32347-7828-991D-DF55-B3BB6F49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24" y="260528"/>
            <a:ext cx="9073243" cy="941161"/>
          </a:xfrm>
        </p:spPr>
        <p:txBody>
          <a:bodyPr/>
          <a:lstStyle/>
          <a:p>
            <a:pPr algn="r"/>
            <a:r>
              <a:rPr lang="es-ES" sz="2000" dirty="0"/>
              <a:t>				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003E8C-4B6D-7A67-8568-4EC74733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152" y="5932468"/>
            <a:ext cx="533446" cy="710246"/>
          </a:xfrm>
          <a:prstGeom prst="rect">
            <a:avLst/>
          </a:prstGeom>
          <a:solidFill>
            <a:srgbClr val="0066CC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00A87A-AAB0-07D5-0829-5982CEA66BCF}"/>
              </a:ext>
            </a:extLst>
          </p:cNvPr>
          <p:cNvSpPr/>
          <p:nvPr/>
        </p:nvSpPr>
        <p:spPr>
          <a:xfrm>
            <a:off x="1204112" y="6239226"/>
            <a:ext cx="873190" cy="469811"/>
          </a:xfrm>
          <a:prstGeom prst="rect">
            <a:avLst/>
          </a:prstGeom>
          <a:solidFill>
            <a:srgbClr val="236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8C5B0-312C-E477-F18E-9EB7B546A144}"/>
              </a:ext>
            </a:extLst>
          </p:cNvPr>
          <p:cNvSpPr/>
          <p:nvPr/>
        </p:nvSpPr>
        <p:spPr>
          <a:xfrm>
            <a:off x="1212722" y="5749000"/>
            <a:ext cx="596876" cy="476420"/>
          </a:xfrm>
          <a:prstGeom prst="rect">
            <a:avLst/>
          </a:prstGeom>
          <a:solidFill>
            <a:srgbClr val="D5EC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BDCDD6D-3AFE-16E6-564A-1728AEEFBFAC}"/>
              </a:ext>
            </a:extLst>
          </p:cNvPr>
          <p:cNvGrpSpPr/>
          <p:nvPr/>
        </p:nvGrpSpPr>
        <p:grpSpPr>
          <a:xfrm>
            <a:off x="3779186" y="2571991"/>
            <a:ext cx="4633627" cy="2583104"/>
            <a:chOff x="1748064" y="2975"/>
            <a:chExt cx="3342605" cy="2005563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08136D5-488B-F4DA-150A-0BBD4C672918}"/>
                </a:ext>
              </a:extLst>
            </p:cNvPr>
            <p:cNvSpPr/>
            <p:nvPr/>
          </p:nvSpPr>
          <p:spPr>
            <a:xfrm>
              <a:off x="1748064" y="2975"/>
              <a:ext cx="3342605" cy="20055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9BD83ED-E201-0732-47A9-B805CD9049C3}"/>
                </a:ext>
              </a:extLst>
            </p:cNvPr>
            <p:cNvSpPr txBox="1"/>
            <p:nvPr/>
          </p:nvSpPr>
          <p:spPr>
            <a:xfrm>
              <a:off x="1748064" y="2975"/>
              <a:ext cx="3342605" cy="2005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CO" sz="1800" kern="1200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3E62053-53D2-3D5F-4B8C-C1C9EB681171}"/>
              </a:ext>
            </a:extLst>
          </p:cNvPr>
          <p:cNvSpPr txBox="1"/>
          <p:nvPr/>
        </p:nvSpPr>
        <p:spPr>
          <a:xfrm>
            <a:off x="4598504" y="3429000"/>
            <a:ext cx="3167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hlinkClick r:id="rId3" action="ppaction://hlinkfile"/>
              </a:rPr>
              <a:t>..\Cronograma_MIPG_EDAT_2025.xlsx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03641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5915</TotalTime>
  <Words>423</Words>
  <Application>Microsoft Office PowerPoint</Application>
  <PresentationFormat>Panorámica</PresentationFormat>
  <Paragraphs>82</Paragraphs>
  <Slides>28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Trebuchet MS</vt:lpstr>
      <vt:lpstr>Tema de Office</vt:lpstr>
      <vt:lpstr>Presentación de PowerPoint</vt:lpstr>
      <vt:lpstr>Presentación de PowerPoint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Palacios</dc:creator>
  <cp:lastModifiedBy>WELCOME</cp:lastModifiedBy>
  <cp:revision>334</cp:revision>
  <dcterms:created xsi:type="dcterms:W3CDTF">2021-10-21T01:56:41Z</dcterms:created>
  <dcterms:modified xsi:type="dcterms:W3CDTF">2025-06-10T17:24:41Z</dcterms:modified>
</cp:coreProperties>
</file>