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1C88BF9-EEAB-4ADD-91A9-232F1663758E}">
  <a:tblStyle styleId="{B1C88BF9-EEAB-4ADD-91A9-232F1663758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MX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/>
              <a:t>Procedemos a la verificación del quórum Por favor, cada integrante confirme su nombre y cargo para registro en el acta."</a:t>
            </a:r>
            <a:endParaRPr/>
          </a:p>
        </p:txBody>
      </p:sp>
      <p:sp>
        <p:nvSpPr>
          <p:cNvPr id="69" name="Google Shape;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ctrTitle"/>
          </p:nvPr>
        </p:nvSpPr>
        <p:spPr>
          <a:xfrm>
            <a:off x="1524000" y="1347107"/>
            <a:ext cx="9144000" cy="2162856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839788" y="365125"/>
            <a:ext cx="90308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solidFill>
            <a:srgbClr val="1C6EBA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9" name="Google Shape;29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8"/>
          <p:cNvSpPr txBox="1"/>
          <p:nvPr>
            <p:ph idx="1" type="body"/>
          </p:nvPr>
        </p:nvSpPr>
        <p:spPr>
          <a:xfrm>
            <a:off x="5183188" y="1722664"/>
            <a:ext cx="6172200" cy="4138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35" name="Google Shape;35;p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solidFill>
            <a:srgbClr val="157DC6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/>
          <p:nvPr>
            <p:ph idx="2" type="pic"/>
          </p:nvPr>
        </p:nvSpPr>
        <p:spPr>
          <a:xfrm>
            <a:off x="5183188" y="1624693"/>
            <a:ext cx="6172200" cy="4236357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838200" y="50391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hyperlink" Target="https://www.edat.gov.co/3-estructura-organica/modelo-de-operacion-por-procesos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hyperlink" Target="http://../Cronograma_MIPG_EDAT_2025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0"/>
          <p:cNvSpPr txBox="1"/>
          <p:nvPr/>
        </p:nvSpPr>
        <p:spPr>
          <a:xfrm>
            <a:off x="624017" y="6529431"/>
            <a:ext cx="1674341" cy="2008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10"/>
          <p:cNvSpPr/>
          <p:nvPr/>
        </p:nvSpPr>
        <p:spPr>
          <a:xfrm>
            <a:off x="10375271" y="645953"/>
            <a:ext cx="1327371" cy="1417740"/>
          </a:xfrm>
          <a:prstGeom prst="rect">
            <a:avLst/>
          </a:prstGeom>
          <a:solidFill>
            <a:srgbClr val="0AA6E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41" name="Google Shape;14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42" name="Google Shape;142;p1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9598" y="1444021"/>
            <a:ext cx="8500266" cy="47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50" name="Google Shape;15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51" name="Google Shape;151;p2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4.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Aprobación del plan anual de seguridad y salud en el trabajo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61" name="Google Shape;16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1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CICLO PHVA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ocedimiento lógico y por etapas para la mejora continua: PHVA" id="165" name="Google Shape;165;p21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9169" y="2033282"/>
            <a:ext cx="5125705" cy="39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1"/>
          <p:cNvSpPr txBox="1"/>
          <p:nvPr/>
        </p:nvSpPr>
        <p:spPr>
          <a:xfrm>
            <a:off x="5703073" y="2897945"/>
            <a:ext cx="5650727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actividades aquí presentadas dentro del plan anual se realizaran bajo el ciclo PHVA  con el fin de hacer la implementación y las mejoras al SGSST.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72" name="Google Shape;17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73" name="Google Shape;173;p2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b="1" lang="es-MX" sz="4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Estructura del plan anual en seguridad y salud en el trabajo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6" name="Google Shape;176;p22"/>
          <p:cNvGraphicFramePr/>
          <p:nvPr/>
        </p:nvGraphicFramePr>
        <p:xfrm>
          <a:off x="875522" y="34290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{B1C88BF9-EEAB-4ADD-91A9-232F1663758E}</a:tableStyleId>
              </a:tblPr>
              <a:tblGrid>
                <a:gridCol w="1736825"/>
                <a:gridCol w="2173850"/>
                <a:gridCol w="2224050"/>
                <a:gridCol w="2055125"/>
                <a:gridCol w="2024450"/>
              </a:tblGrid>
              <a:tr h="9661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CICLOS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ACTIVIDAD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CRONOGRAMA PARA LA VIGENCIA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RESPONSABLE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8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RECURSOS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BD6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82" name="Google Shape;18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83" name="Google Shape;183;p2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864" y="1836708"/>
            <a:ext cx="11330272" cy="3730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92" name="Google Shape;19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93" name="Google Shape;193;p2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PLANEAR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24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1134" r="0" t="0"/>
          <a:stretch/>
        </p:blipFill>
        <p:spPr>
          <a:xfrm>
            <a:off x="838200" y="1027906"/>
            <a:ext cx="10396330" cy="3420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448833"/>
            <a:ext cx="10515600" cy="178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03" name="Google Shape;20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04" name="Google Shape;204;p2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8200" y="2271231"/>
            <a:ext cx="10515600" cy="346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13" name="Google Shape;21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14" name="Google Shape;214;p2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6"/>
          <p:cNvPicPr preferRelativeResize="0"/>
          <p:nvPr/>
        </p:nvPicPr>
        <p:blipFill rotWithShape="1">
          <a:blip r:embed="rId4">
            <a:alphaModFix/>
          </a:blip>
          <a:srcRect b="5243" l="678" r="0" t="0"/>
          <a:stretch/>
        </p:blipFill>
        <p:spPr>
          <a:xfrm>
            <a:off x="365760" y="1890493"/>
            <a:ext cx="11539466" cy="39756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23" name="Google Shape;2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24" name="Google Shape;224;p2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27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784" y="1565826"/>
            <a:ext cx="11416432" cy="4366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33" name="Google Shape;23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34" name="Google Shape;234;p2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28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HACER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6166" y="2010501"/>
            <a:ext cx="11173992" cy="3646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52" name="Google Shape;52;p1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668075" y="1963947"/>
            <a:ext cx="9912626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Verificación de quorum y lectura y aprobación del orden del día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Actualización mapas de riesgo y normogramas 2025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Cronograma de actividades equipo MIPG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Socialización del plan anual de seguridad y salud en el trabajo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Revisión de formatos institucionales por proceso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Proposiciones y varios 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Intervención por el profesional en gestión documental.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Presentación fecha tentativa de la Inducción y Reinducción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7. Lectura y aprobación del acta de la reunión  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9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44" name="Google Shape;244;p29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29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9852" y="2277949"/>
            <a:ext cx="11912295" cy="3067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54" name="Google Shape;254;p30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0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0"/>
          <p:cNvSpPr txBox="1"/>
          <p:nvPr/>
        </p:nvSpPr>
        <p:spPr>
          <a:xfrm>
            <a:off x="875522" y="223940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lang="es-MX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VERIFICAR</a:t>
            </a:r>
            <a:r>
              <a:rPr b="1" lang="es-MX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4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0816" y="1914923"/>
            <a:ext cx="11642035" cy="3690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63" name="Google Shape;26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64" name="Google Shape;264;p31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31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31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1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5.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Revisión de formatos institucionales por proceso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75" name="Google Shape;275;p3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7" name="Google Shape;277;p32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278" name="Google Shape;278;p32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32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32"/>
          <p:cNvSpPr txBox="1"/>
          <p:nvPr/>
        </p:nvSpPr>
        <p:spPr>
          <a:xfrm>
            <a:off x="4505739" y="3246783"/>
            <a:ext cx="345881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https://www.edat.gov.co/3-estructura-organica/modelo-de-operacion-por-procesos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86" name="Google Shape;28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87" name="Google Shape;287;p3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3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3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6.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33"/>
          <p:cNvSpPr txBox="1"/>
          <p:nvPr/>
        </p:nvSpPr>
        <p:spPr>
          <a:xfrm>
            <a:off x="5351890" y="3566161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Proposiciones y varios 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298" name="Google Shape;298;p3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4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Intervención por el profesional en gestión documental.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07" name="Google Shape;30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08" name="Google Shape;308;p3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3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35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5"/>
          <p:cNvSpPr txBox="1"/>
          <p:nvPr/>
        </p:nvSpPr>
        <p:spPr>
          <a:xfrm>
            <a:off x="4379346" y="3319940"/>
            <a:ext cx="620301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Presentación fecha tentativa de la Inducción y Reinducción 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17" name="Google Shape;317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18" name="Google Shape;318;p3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3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7.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2" name="Google Shape;322;p36"/>
          <p:cNvSpPr txBox="1"/>
          <p:nvPr/>
        </p:nvSpPr>
        <p:spPr>
          <a:xfrm>
            <a:off x="5338638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Lectura y aprobación del acta de la reunión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328" name="Google Shape;3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329" name="Google Shape;329;p3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3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73028" y="1507593"/>
            <a:ext cx="8411793" cy="47316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60" name="Google Shape;6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61" name="Google Shape;61;p12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2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2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1.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65" name="Google Shape;65;p12"/>
          <p:cNvSpPr txBox="1"/>
          <p:nvPr/>
        </p:nvSpPr>
        <p:spPr>
          <a:xfrm>
            <a:off x="5378395" y="3159913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Verificación del Quorum y aprobación del orden del día</a:t>
            </a:r>
            <a:endParaRPr sz="3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3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72" name="Google Shape;7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3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13"/>
          <p:cNvPicPr preferRelativeResize="0"/>
          <p:nvPr/>
        </p:nvPicPr>
        <p:blipFill rotWithShape="1">
          <a:blip r:embed="rId4">
            <a:alphaModFix/>
          </a:blip>
          <a:srcRect b="6259" l="25217" r="23588" t="19502"/>
          <a:stretch/>
        </p:blipFill>
        <p:spPr>
          <a:xfrm>
            <a:off x="212034" y="1110410"/>
            <a:ext cx="5981701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3"/>
          <p:cNvSpPr/>
          <p:nvPr/>
        </p:nvSpPr>
        <p:spPr>
          <a:xfrm>
            <a:off x="4651513" y="1201689"/>
            <a:ext cx="993913" cy="941161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 rotWithShape="1">
          <a:blip r:embed="rId5">
            <a:alphaModFix/>
          </a:blip>
          <a:srcRect b="10016" l="26914" r="23152" t="18838"/>
          <a:stretch/>
        </p:blipFill>
        <p:spPr>
          <a:xfrm>
            <a:off x="6268038" y="1263423"/>
            <a:ext cx="5711928" cy="4575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83" name="Google Shape;8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84" name="Google Shape;84;p14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028661" y="3040192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2.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365143" y="3429000"/>
            <a:ext cx="537011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Actualización mapas de riesgo y normogramas 2025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838200" y="490665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NORMOGRAMAS 2025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9861" y="2595282"/>
            <a:ext cx="3414009" cy="364394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5"/>
          <p:cNvSpPr/>
          <p:nvPr/>
        </p:nvSpPr>
        <p:spPr>
          <a:xfrm>
            <a:off x="191302" y="1626972"/>
            <a:ext cx="2898810" cy="2945028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la EDAT es una herramienta clave para garantizar una gestión eficiente, transparente y conforme a la normativa en la prestación de servicios públicos</a:t>
            </a:r>
            <a:r>
              <a:rPr lang="es-MX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5429077" y="1626972"/>
            <a:ext cx="6433449" cy="1383022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 Normograma en </a:t>
            </a:r>
            <a:r>
              <a:rPr b="1"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 Empresa Departamental de Acueducto, Alcantarillado y Aseo del Tolima (EDAT)</a:t>
            </a:r>
            <a:r>
              <a:rPr lang="es-MX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 cumple funciones esenciales tales como :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5"/>
          <p:cNvSpPr/>
          <p:nvPr/>
        </p:nvSpPr>
        <p:spPr>
          <a:xfrm>
            <a:off x="5643870" y="3422025"/>
            <a:ext cx="5152934" cy="2510443"/>
          </a:xfrm>
          <a:prstGeom prst="rect">
            <a:avLst/>
          </a:prstGeom>
          <a:noFill/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ORGANIZACIÓN NORMATIVA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CLARIFICACION DE COMPETENCIA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CUMPLIMIENTO NORMATIVO</a:t>
            </a:r>
            <a:endParaRPr/>
          </a:p>
          <a:p>
            <a:pPr indent="-2286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s-MX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TRANSPARENCIA Y CONTROL</a:t>
            </a:r>
            <a:endParaRPr/>
          </a:p>
          <a:p>
            <a:pPr indent="-171450" lvl="0" marL="28575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>
            <a:off x="811695" y="377601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1" lang="es-MX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ACTUALIZACIÓN MAPAS DE RIESGO 2025</a:t>
            </a:r>
            <a:endParaRPr b="1"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002963"/>
            <a:ext cx="7170608" cy="3863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76661" y="1575721"/>
            <a:ext cx="5003403" cy="459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19" name="Google Shape;119;p17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/>
          <p:nvPr/>
        </p:nvSpPr>
        <p:spPr>
          <a:xfrm>
            <a:off x="4028661" y="2747644"/>
            <a:ext cx="6904383" cy="2714252"/>
          </a:xfrm>
          <a:prstGeom prst="rect">
            <a:avLst/>
          </a:prstGeom>
          <a:solidFill>
            <a:srgbClr val="D8D8D8"/>
          </a:solidFill>
          <a:ln cap="flat" cmpd="sng" w="12700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7"/>
          <p:cNvSpPr txBox="1"/>
          <p:nvPr/>
        </p:nvSpPr>
        <p:spPr>
          <a:xfrm>
            <a:off x="4028661" y="2880166"/>
            <a:ext cx="1508760" cy="21291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38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3.</a:t>
            </a:r>
            <a:endParaRPr sz="13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5351890" y="3429000"/>
            <a:ext cx="5370113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1619885" lvl="0" marL="12700" marR="508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200">
                <a:solidFill>
                  <a:srgbClr val="001F5F"/>
                </a:solidFill>
                <a:latin typeface="Trebuchet MS"/>
                <a:ea typeface="Trebuchet MS"/>
                <a:cs typeface="Trebuchet MS"/>
                <a:sym typeface="Trebuchet MS"/>
              </a:rPr>
              <a:t>Cronograma de actividades equipo MIPG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143824" y="260528"/>
            <a:ext cx="9073243" cy="941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s-MX" sz="2000"/>
              <a:t>				</a:t>
            </a:r>
            <a:endParaRPr sz="2000"/>
          </a:p>
        </p:txBody>
      </p:sp>
      <p:pic>
        <p:nvPicPr>
          <p:cNvPr id="129" name="Google Shape;12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152" y="5932468"/>
            <a:ext cx="533446" cy="710246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pic>
      <p:sp>
        <p:nvSpPr>
          <p:cNvPr id="130" name="Google Shape;130;p18"/>
          <p:cNvSpPr/>
          <p:nvPr/>
        </p:nvSpPr>
        <p:spPr>
          <a:xfrm>
            <a:off x="1204112" y="6239226"/>
            <a:ext cx="873190" cy="469811"/>
          </a:xfrm>
          <a:prstGeom prst="rect">
            <a:avLst/>
          </a:prstGeom>
          <a:solidFill>
            <a:srgbClr val="2360A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1212722" y="5749000"/>
            <a:ext cx="596876" cy="476420"/>
          </a:xfrm>
          <a:prstGeom prst="rect">
            <a:avLst/>
          </a:prstGeom>
          <a:solidFill>
            <a:srgbClr val="D5ECF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3779186" y="2571991"/>
            <a:ext cx="4633627" cy="2583104"/>
            <a:chOff x="1748064" y="2975"/>
            <a:chExt cx="3342605" cy="2005563"/>
          </a:xfrm>
        </p:grpSpPr>
        <p:sp>
          <p:nvSpPr>
            <p:cNvPr id="133" name="Google Shape;133;p18"/>
            <p:cNvSpPr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solidFill>
              <a:srgbClr val="BBD6E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1748064" y="2975"/>
              <a:ext cx="3342605" cy="20055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5" name="Google Shape;135;p18"/>
          <p:cNvSpPr txBox="1"/>
          <p:nvPr/>
        </p:nvSpPr>
        <p:spPr>
          <a:xfrm>
            <a:off x="4598504" y="3429000"/>
            <a:ext cx="31672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..\Cronograma_MIPG_EDAT_2025.xlsx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