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137471E-ED77-4703-8D53-B521D73696F6}">
  <a:tblStyle styleId="{9137471E-ED77-4703-8D53-B521D73696F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Procedemos a la verificación del quórum Por favor, cada integrante confirme su nombre y cargo para registro en el acta."</a:t>
            </a:r>
            <a:endParaRPr/>
          </a:p>
        </p:txBody>
      </p:sp>
      <p:sp>
        <p:nvSpPr>
          <p:cNvPr id="69" name="Google Shape;6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838200" y="50391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524000" y="1347107"/>
            <a:ext cx="9144000" cy="2162856"/>
          </a:xfrm>
          <a:prstGeom prst="rect">
            <a:avLst/>
          </a:prstGeom>
          <a:solidFill>
            <a:srgbClr val="157DC6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838200" y="50391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839788" y="365125"/>
            <a:ext cx="90308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solidFill>
            <a:srgbClr val="1C6EBA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solidFill>
            <a:srgbClr val="1C6EBA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" name="Google Shape;29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838200" y="50391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5183188" y="1722664"/>
            <a:ext cx="6172200" cy="4138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5" name="Google Shape;35;p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57DC6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/>
          <p:nvPr>
            <p:ph idx="2" type="pic"/>
          </p:nvPr>
        </p:nvSpPr>
        <p:spPr>
          <a:xfrm>
            <a:off x="5183188" y="1624693"/>
            <a:ext cx="6172200" cy="4236357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838200" y="50391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Relationship Id="rId4" Type="http://schemas.openxmlformats.org/officeDocument/2006/relationships/hyperlink" Target="https://www.edat.gov.co/3-estructura-organica/modelo-de-operacion-por-procesos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hyperlink" Target="http://../Cronograma_MIPG_EDAT_2025.xl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0"/>
          <p:cNvSpPr txBox="1"/>
          <p:nvPr/>
        </p:nvSpPr>
        <p:spPr>
          <a:xfrm>
            <a:off x="624017" y="6529431"/>
            <a:ext cx="1674341" cy="200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0"/>
          <p:cNvSpPr/>
          <p:nvPr/>
        </p:nvSpPr>
        <p:spPr>
          <a:xfrm>
            <a:off x="10375271" y="645953"/>
            <a:ext cx="1327371" cy="1417740"/>
          </a:xfrm>
          <a:prstGeom prst="rect">
            <a:avLst/>
          </a:prstGeom>
          <a:solidFill>
            <a:srgbClr val="0AA6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41" name="Google Shape;1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42" name="Google Shape;142;p19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9598" y="1444021"/>
            <a:ext cx="8500266" cy="47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51" name="Google Shape;151;p20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4.</a:t>
            </a:r>
            <a:endParaRPr sz="13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5378395" y="3159913"/>
            <a:ext cx="53701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Aprobación del plan anual de seguridad y salud en el trabajo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61" name="Google Shape;16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62" name="Google Shape;162;p21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es-MX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CICLO PHVA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ocedimiento lógico y por etapas para la mejora continua: PHVA" id="165" name="Google Shape;165;p2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9169" y="2033282"/>
            <a:ext cx="5125705" cy="395955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/>
        </p:nvSpPr>
        <p:spPr>
          <a:xfrm>
            <a:off x="5703073" y="2897945"/>
            <a:ext cx="5650727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actividades aquí presentadas dentro del plan anual se realizaran bajo el ciclo PHVA  con el fin de hacer la implementación y las mejoras al SGSST. 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72" name="Google Shape;17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73" name="Google Shape;173;p22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es-MX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Estructura del plan anual en seguridad y salud en el trabajo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6" name="Google Shape;176;p22"/>
          <p:cNvGraphicFramePr/>
          <p:nvPr/>
        </p:nvGraphicFramePr>
        <p:xfrm>
          <a:off x="875522" y="3429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{9137471E-ED77-4703-8D53-B521D73696F6}</a:tableStyleId>
              </a:tblPr>
              <a:tblGrid>
                <a:gridCol w="1736825"/>
                <a:gridCol w="2173850"/>
                <a:gridCol w="2224050"/>
                <a:gridCol w="2055125"/>
                <a:gridCol w="2024450"/>
              </a:tblGrid>
              <a:tr h="966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CICLOS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ACTIVIDAD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CRONOGRAMA PARA LA VIGENCIA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RESPONSABLE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RECURSOS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82" name="Google Shape;18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83" name="Google Shape;183;p23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es-MX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PLANEAR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864" y="1836708"/>
            <a:ext cx="11330272" cy="3730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92" name="Google Shape;19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93" name="Google Shape;193;p24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es-MX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PLANEAR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2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1134" r="0" t="0"/>
          <a:stretch/>
        </p:blipFill>
        <p:spPr>
          <a:xfrm>
            <a:off x="838200" y="1027906"/>
            <a:ext cx="10396330" cy="3420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200" y="4448833"/>
            <a:ext cx="10515600" cy="1788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03" name="Google Shape;20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04" name="Google Shape;204;p25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es-MX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HACER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2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2271231"/>
            <a:ext cx="10515600" cy="346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13" name="Google Shape;21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14" name="Google Shape;214;p26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6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es-MX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HACER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26"/>
          <p:cNvPicPr preferRelativeResize="0"/>
          <p:nvPr/>
        </p:nvPicPr>
        <p:blipFill rotWithShape="1">
          <a:blip r:embed="rId4">
            <a:alphaModFix/>
          </a:blip>
          <a:srcRect b="5243" l="678" r="0" t="0"/>
          <a:stretch/>
        </p:blipFill>
        <p:spPr>
          <a:xfrm>
            <a:off x="365760" y="1890493"/>
            <a:ext cx="11539466" cy="397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23" name="Google Shape;22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24" name="Google Shape;224;p27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7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7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es-MX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HACER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2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7784" y="1565826"/>
            <a:ext cx="11416432" cy="4366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33" name="Google Shape;23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34" name="Google Shape;234;p28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8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8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es-MX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HACER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6166" y="2010501"/>
            <a:ext cx="11173992" cy="3646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52" name="Google Shape;52;p11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1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1"/>
          <p:cNvSpPr txBox="1"/>
          <p:nvPr/>
        </p:nvSpPr>
        <p:spPr>
          <a:xfrm>
            <a:off x="668075" y="1963947"/>
            <a:ext cx="9912626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Verificación de quorum y lectura y aprobación del orden del día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Actualización mapas de riesgo y normogramas 2025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Cronograma de actividades equipo MIPG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Socialización del plan anual de seguridad y salud en el trabajo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Revisión de formatos institucionales por proceso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Proposiciones y varios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Intervención por el profesional en gestión documental.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Presentación fecha tentativa de la Inducción y Reinducción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Lectura y aprobación del acta de la reunión  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43" name="Google Shape;24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44" name="Google Shape;244;p29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9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9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1" lang="es-MX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VERIFICAR</a:t>
            </a:r>
            <a:r>
              <a:rPr b="1" lang="es-MX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2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9852" y="2277949"/>
            <a:ext cx="11912295" cy="306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53" name="Google Shape;25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54" name="Google Shape;254;p30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0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0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1" lang="es-MX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VERIFICAR</a:t>
            </a:r>
            <a:r>
              <a:rPr b="1" lang="es-MX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0816" y="1914923"/>
            <a:ext cx="11642035" cy="3690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63" name="Google Shape;26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64" name="Google Shape;264;p31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1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1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1"/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5.</a:t>
            </a:r>
            <a:endParaRPr sz="13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8" name="Google Shape;268;p31"/>
          <p:cNvSpPr txBox="1"/>
          <p:nvPr/>
        </p:nvSpPr>
        <p:spPr>
          <a:xfrm>
            <a:off x="5378395" y="3159913"/>
            <a:ext cx="53701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Revisión de formatos institucionales por proceso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74" name="Google Shape;27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75" name="Google Shape;275;p32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2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7" name="Google Shape;277;p32"/>
          <p:cNvGrpSpPr/>
          <p:nvPr/>
        </p:nvGrpSpPr>
        <p:grpSpPr>
          <a:xfrm>
            <a:off x="3779186" y="2571991"/>
            <a:ext cx="4633627" cy="2583104"/>
            <a:chOff x="1748064" y="2975"/>
            <a:chExt cx="3342605" cy="2005563"/>
          </a:xfrm>
        </p:grpSpPr>
        <p:sp>
          <p:nvSpPr>
            <p:cNvPr id="278" name="Google Shape;278;p32"/>
            <p:cNvSpPr/>
            <p:nvPr/>
          </p:nvSpPr>
          <p:spPr>
            <a:xfrm>
              <a:off x="1748064" y="2975"/>
              <a:ext cx="3342605" cy="2005563"/>
            </a:xfrm>
            <a:prstGeom prst="rect">
              <a:avLst/>
            </a:prstGeom>
            <a:solidFill>
              <a:srgbClr val="BBD6E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2"/>
            <p:cNvSpPr txBox="1"/>
            <p:nvPr/>
          </p:nvSpPr>
          <p:spPr>
            <a:xfrm>
              <a:off x="1748064" y="2975"/>
              <a:ext cx="3342605" cy="20055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32"/>
          <p:cNvSpPr txBox="1"/>
          <p:nvPr/>
        </p:nvSpPr>
        <p:spPr>
          <a:xfrm>
            <a:off x="4505739" y="3246783"/>
            <a:ext cx="345881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https://www.edat.gov.co/3-estructura-organica/modelo-de-operacion-por-procesos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3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86" name="Google Shape;28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87" name="Google Shape;287;p33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3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3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3"/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6.</a:t>
            </a:r>
            <a:endParaRPr sz="13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1" name="Google Shape;291;p33"/>
          <p:cNvSpPr txBox="1"/>
          <p:nvPr/>
        </p:nvSpPr>
        <p:spPr>
          <a:xfrm>
            <a:off x="5351890" y="3566161"/>
            <a:ext cx="537011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Proposiciones y varios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97" name="Google Shape;29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98" name="Google Shape;298;p34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4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4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4"/>
          <p:cNvSpPr txBox="1"/>
          <p:nvPr/>
        </p:nvSpPr>
        <p:spPr>
          <a:xfrm>
            <a:off x="4379346" y="3319940"/>
            <a:ext cx="62030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Intervención por el profesional en gestión documental.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5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307" name="Google Shape;30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308" name="Google Shape;308;p35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5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5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5"/>
          <p:cNvSpPr txBox="1"/>
          <p:nvPr/>
        </p:nvSpPr>
        <p:spPr>
          <a:xfrm>
            <a:off x="4379346" y="3319940"/>
            <a:ext cx="62030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Presentación fecha tentativa de la Inducción y Reinducción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317" name="Google Shape;31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318" name="Google Shape;318;p36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6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6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6"/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7.</a:t>
            </a:r>
            <a:endParaRPr sz="13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2" name="Google Shape;322;p36"/>
          <p:cNvSpPr txBox="1"/>
          <p:nvPr/>
        </p:nvSpPr>
        <p:spPr>
          <a:xfrm>
            <a:off x="5338638" y="3159913"/>
            <a:ext cx="53701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Lectura y aprobación del acta de la reunión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7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328" name="Google Shape;32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329" name="Google Shape;329;p37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7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73028" y="1507593"/>
            <a:ext cx="8411793" cy="4731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60" name="Google Shape;6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61" name="Google Shape;61;p12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2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2"/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1.</a:t>
            </a:r>
            <a:endParaRPr sz="13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" name="Google Shape;65;p12"/>
          <p:cNvSpPr txBox="1"/>
          <p:nvPr/>
        </p:nvSpPr>
        <p:spPr>
          <a:xfrm>
            <a:off x="5378395" y="3159913"/>
            <a:ext cx="53701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Verificación del Quorum y aprobación del orden del día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72" name="Google Shape;7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73" name="Google Shape;73;p13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4">
            <a:alphaModFix/>
          </a:blip>
          <a:srcRect b="6259" l="25217" r="23588" t="19502"/>
          <a:stretch/>
        </p:blipFill>
        <p:spPr>
          <a:xfrm>
            <a:off x="212034" y="1110410"/>
            <a:ext cx="5981701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/>
          <p:nvPr/>
        </p:nvSpPr>
        <p:spPr>
          <a:xfrm>
            <a:off x="4651513" y="1201689"/>
            <a:ext cx="993913" cy="94116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3"/>
          <p:cNvPicPr preferRelativeResize="0"/>
          <p:nvPr/>
        </p:nvPicPr>
        <p:blipFill rotWithShape="1">
          <a:blip r:embed="rId5">
            <a:alphaModFix/>
          </a:blip>
          <a:srcRect b="10016" l="26914" r="23152" t="18838"/>
          <a:stretch/>
        </p:blipFill>
        <p:spPr>
          <a:xfrm>
            <a:off x="6268038" y="1263423"/>
            <a:ext cx="5711928" cy="4575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84" name="Google Shape;84;p14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4028661" y="3040192"/>
            <a:ext cx="1508760" cy="2129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2.</a:t>
            </a:r>
            <a:endParaRPr sz="13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5365143" y="3429000"/>
            <a:ext cx="53701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Actualización mapas de riesgo y normogramas 2025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95" name="Google Shape;95;p15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838200" y="490665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s-MX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ACTUALIZACIÓN NORMOGRAMAS 2025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9861" y="2595282"/>
            <a:ext cx="3414009" cy="364394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/>
          <p:nvPr/>
        </p:nvSpPr>
        <p:spPr>
          <a:xfrm>
            <a:off x="191302" y="1626972"/>
            <a:ext cx="2898810" cy="2945028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normograma en la EDAT es una herramienta clave para garantizar una gestión eficiente, transparente y conforme a la normativa en la prestación de servicios públicos</a:t>
            </a:r>
            <a:r>
              <a:rPr lang="es-MX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5429077" y="1626972"/>
            <a:ext cx="6433449" cy="1383022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Normograma en </a:t>
            </a:r>
            <a:r>
              <a:rPr b="1"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Empresa Departamental de Acueducto, Alcantarillado y Aseo del Tolima (EDAT)</a:t>
            </a: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 cumple funciones esenciales tales como :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5643870" y="3422025"/>
            <a:ext cx="5152934" cy="2510443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ORGANIZACIÓN NORMATIVA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CLARIFICACION DE COMPETENCIA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CUMPLIMIENTO NORMATIVO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TRANSPARENCIA Y CONTROL</a:t>
            </a:r>
            <a:endParaRPr/>
          </a:p>
          <a:p>
            <a:pPr indent="-1714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08" name="Google Shape;108;p16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811695" y="377601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s-MX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ACTUALIZACIÓN MAPAS DE RIESGO 2025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002963"/>
            <a:ext cx="7170608" cy="3863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76661" y="1575721"/>
            <a:ext cx="5003403" cy="459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19" name="Google Shape;119;p17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3.</a:t>
            </a:r>
            <a:endParaRPr sz="13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5351890" y="3429000"/>
            <a:ext cx="537011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Cronograma de actividades equipo MIPG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30" name="Google Shape;130;p18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2" name="Google Shape;132;p18"/>
          <p:cNvGrpSpPr/>
          <p:nvPr/>
        </p:nvGrpSpPr>
        <p:grpSpPr>
          <a:xfrm>
            <a:off x="3779186" y="2571991"/>
            <a:ext cx="4633627" cy="2583104"/>
            <a:chOff x="1748064" y="2975"/>
            <a:chExt cx="3342605" cy="2005563"/>
          </a:xfrm>
        </p:grpSpPr>
        <p:sp>
          <p:nvSpPr>
            <p:cNvPr id="133" name="Google Shape;133;p18"/>
            <p:cNvSpPr/>
            <p:nvPr/>
          </p:nvSpPr>
          <p:spPr>
            <a:xfrm>
              <a:off x="1748064" y="2975"/>
              <a:ext cx="3342605" cy="2005563"/>
            </a:xfrm>
            <a:prstGeom prst="rect">
              <a:avLst/>
            </a:prstGeom>
            <a:solidFill>
              <a:srgbClr val="BBD6E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8"/>
            <p:cNvSpPr txBox="1"/>
            <p:nvPr/>
          </p:nvSpPr>
          <p:spPr>
            <a:xfrm>
              <a:off x="1748064" y="2975"/>
              <a:ext cx="3342605" cy="20055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8"/>
          <p:cNvSpPr txBox="1"/>
          <p:nvPr/>
        </p:nvSpPr>
        <p:spPr>
          <a:xfrm>
            <a:off x="4598504" y="3429000"/>
            <a:ext cx="31672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..\Cronograma_MIPG_EDAT_2025.xlsx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